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12"/>
  </p:notesMasterIdLst>
  <p:handoutMasterIdLst>
    <p:handoutMasterId r:id="rId13"/>
  </p:handoutMasterIdLst>
  <p:sldIdLst>
    <p:sldId id="673" r:id="rId2"/>
    <p:sldId id="736" r:id="rId3"/>
    <p:sldId id="696" r:id="rId4"/>
    <p:sldId id="728" r:id="rId5"/>
    <p:sldId id="729" r:id="rId6"/>
    <p:sldId id="730" r:id="rId7"/>
    <p:sldId id="731" r:id="rId8"/>
    <p:sldId id="732" r:id="rId9"/>
    <p:sldId id="733" r:id="rId10"/>
    <p:sldId id="734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373"/>
    <a:srgbClr val="006F96"/>
    <a:srgbClr val="69BE2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8992" autoAdjust="0"/>
  </p:normalViewPr>
  <p:slideViewPr>
    <p:cSldViewPr snapToGrid="0" snapToObjects="1">
      <p:cViewPr>
        <p:scale>
          <a:sx n="80" d="100"/>
          <a:sy n="80" d="100"/>
        </p:scale>
        <p:origin x="-1086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64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EA31-FB3E-4FEE-A156-89FB3F9DAC27}" type="datetimeFigureOut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B5A2D-AD3C-443A-93C6-AE1DF4A7A2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62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CDBB5-B912-4C1C-BEA7-709B3220AA49}" type="datetimeFigureOut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91B29-4741-44E3-AE20-9E62E2A64E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5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91B29-4741-44E3-AE20-9E62E2A64E8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BD2382A-6525-4A42-9A8C-23A3573BAD39}" type="slidenum">
              <a:rPr lang="en-US" altLang="zh-CN" sz="1300" smtClean="0">
                <a:latin typeface="Arial" pitchFamily="34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</a:t>
            </a:fld>
            <a:endParaRPr lang="en-US" altLang="zh-CN" sz="13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-112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1pPr>
            <a:lvl2pPr marL="742886" indent="-2857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2pPr>
            <a:lvl3pPr marL="1142902" indent="-22858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3pPr>
            <a:lvl4pPr marL="1600063" indent="-22858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4pPr>
            <a:lvl5pPr marL="2057223" indent="-22858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5pPr>
            <a:lvl6pPr marL="2514384" indent="-228580" defTabSz="45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6pPr>
            <a:lvl7pPr marL="2971545" indent="-228580" defTabSz="45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7pPr>
            <a:lvl8pPr marL="3428706" indent="-228580" defTabSz="45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8pPr>
            <a:lvl9pPr marL="3885866" indent="-228580" defTabSz="45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9pPr>
          </a:lstStyle>
          <a:p>
            <a:pPr eaLnBrk="1" hangingPunct="1"/>
            <a:fld id="{1620C62E-E613-4D4E-B60A-E1771CADE2F1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3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3000">
                <a:srgbClr val="0066A1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Snip Single Corner Rectangle 4"/>
          <p:cNvSpPr/>
          <p:nvPr/>
        </p:nvSpPr>
        <p:spPr>
          <a:xfrm flipH="1">
            <a:off x="0" y="3190240"/>
            <a:ext cx="9144000" cy="3667760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grpSp>
        <p:nvGrpSpPr>
          <p:cNvPr id="7" name="Group 6"/>
          <p:cNvGrpSpPr/>
          <p:nvPr/>
        </p:nvGrpSpPr>
        <p:grpSpPr>
          <a:xfrm flipH="1">
            <a:off x="0" y="1"/>
            <a:ext cx="8375969" cy="270818"/>
            <a:chOff x="1195233" y="1"/>
            <a:chExt cx="7948768" cy="270818"/>
          </a:xfrm>
          <a:solidFill>
            <a:schemeClr val="accent3"/>
          </a:solidFill>
        </p:grpSpPr>
        <p:sp>
          <p:nvSpPr>
            <p:cNvPr id="8" name="Rectangle 7"/>
            <p:cNvSpPr/>
            <p:nvPr/>
          </p:nvSpPr>
          <p:spPr>
            <a:xfrm>
              <a:off x="1666715" y="1"/>
              <a:ext cx="7477286" cy="27039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9" name="Right Triangle 8"/>
            <p:cNvSpPr/>
            <p:nvPr/>
          </p:nvSpPr>
          <p:spPr>
            <a:xfrm flipH="1" flipV="1">
              <a:off x="1195233" y="1"/>
              <a:ext cx="480819" cy="270818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bg2"/>
                </a:solidFill>
              </a:endParaRPr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idx="1" hasCustomPrompt="1"/>
          </p:nvPr>
        </p:nvSpPr>
        <p:spPr>
          <a:xfrm>
            <a:off x="779463" y="3370828"/>
            <a:ext cx="4388183" cy="55673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 typeface="Arial"/>
              <a:buNone/>
              <a:defRPr/>
            </a:lvl1pPr>
          </a:lstStyle>
          <a:p>
            <a:pPr lvl="0"/>
            <a:r>
              <a:rPr lang="en-US" dirty="0" smtClean="0"/>
              <a:t>Click to add presenters name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0"/>
          </p:nvPr>
        </p:nvSpPr>
        <p:spPr>
          <a:xfrm>
            <a:off x="779465" y="4188525"/>
            <a:ext cx="4388182" cy="40884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4267" y="6311847"/>
            <a:ext cx="1143000" cy="4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98474" y="1307054"/>
            <a:ext cx="7556313" cy="11161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/>
          </p:nvPr>
        </p:nvSpPr>
        <p:spPr>
          <a:xfrm rot="584399">
            <a:off x="5388762" y="2888766"/>
            <a:ext cx="3107590" cy="287879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7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8150"/>
            <a:ext cx="82296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95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-317500" y="2043113"/>
            <a:ext cx="847725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730250" y="4040188"/>
            <a:ext cx="847725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81125" y="2245360"/>
            <a:ext cx="6411595" cy="1605280"/>
          </a:xfrm>
        </p:spPr>
        <p:txBody>
          <a:bodyPr wrap="square">
            <a:noAutofit/>
          </a:bodyPr>
          <a:lstStyle>
            <a:lvl1pPr marL="182880" indent="-457200" algn="l">
              <a:buFont typeface="Arial"/>
              <a:buNone/>
              <a:defRPr sz="2500"/>
            </a:lvl1pPr>
            <a:lvl2pPr marL="282575" indent="0" algn="l">
              <a:buFont typeface="Arial"/>
              <a:buNone/>
              <a:defRPr/>
            </a:lvl2pPr>
            <a:lvl3pPr marL="577850" indent="0" algn="l">
              <a:buFont typeface="Arial"/>
              <a:buNone/>
              <a:defRPr/>
            </a:lvl3pPr>
            <a:lvl4pPr marL="860425" indent="0" algn="l">
              <a:buFont typeface="Arial"/>
              <a:buNone/>
              <a:defRPr/>
            </a:lvl4pPr>
            <a:lvl5pPr marL="1143000" indent="0" algn="l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“Click to add testimonial.”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81125" y="4135120"/>
            <a:ext cx="6411595" cy="304800"/>
          </a:xfr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1200"/>
            </a:lvl1pPr>
            <a:lvl2pPr marL="282575" indent="0" algn="l">
              <a:buFont typeface="Arial"/>
              <a:buNone/>
              <a:defRPr/>
            </a:lvl2pPr>
            <a:lvl3pPr marL="577850" indent="0" algn="l">
              <a:buFont typeface="Arial"/>
              <a:buNone/>
              <a:defRPr/>
            </a:lvl3pPr>
            <a:lvl4pPr marL="860425" indent="0" algn="l">
              <a:buFont typeface="Arial"/>
              <a:buNone/>
              <a:defRPr/>
            </a:lvl4pPr>
            <a:lvl5pPr marL="1143000" indent="0" algn="l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3924192" y="1395174"/>
            <a:ext cx="4580874" cy="345379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498475" y="2296160"/>
            <a:ext cx="3016886" cy="965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1"/>
          </p:nvPr>
        </p:nvSpPr>
        <p:spPr>
          <a:xfrm>
            <a:off x="498475" y="3393440"/>
            <a:ext cx="3016250" cy="1199198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500"/>
            </a:lvl1pPr>
            <a:lvl2pPr marL="282575" indent="0">
              <a:buFont typeface="Arial"/>
              <a:buNone/>
              <a:defRPr sz="1200"/>
            </a:lvl2pPr>
            <a:lvl3pPr marL="577850" indent="0">
              <a:buFont typeface="Arial"/>
              <a:buNone/>
              <a:defRPr sz="1200"/>
            </a:lvl3pPr>
            <a:lvl4pPr marL="860425" indent="0">
              <a:buFont typeface="Arial"/>
              <a:buNone/>
              <a:defRPr sz="1200"/>
            </a:lvl4pPr>
            <a:lvl5pPr marL="1143000" indent="0">
              <a:buFont typeface="Arial"/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69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646654"/>
            <a:ext cx="7556313" cy="64366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8474" y="1371600"/>
            <a:ext cx="6440488" cy="6397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49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98474" y="64665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00480" y="6299200"/>
            <a:ext cx="299212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grpSp>
        <p:nvGrpSpPr>
          <p:cNvPr id="21" name="Group 1"/>
          <p:cNvGrpSpPr>
            <a:grpSpLocks/>
          </p:cNvGrpSpPr>
          <p:nvPr userDrawn="1"/>
        </p:nvGrpSpPr>
        <p:grpSpPr bwMode="auto">
          <a:xfrm>
            <a:off x="611188" y="6515100"/>
            <a:ext cx="8542337" cy="352425"/>
            <a:chOff x="611096" y="6515289"/>
            <a:chExt cx="8541662" cy="351470"/>
          </a:xfrm>
        </p:grpSpPr>
        <p:sp>
          <p:nvSpPr>
            <p:cNvPr id="25" name="Rectangle 24"/>
            <p:cNvSpPr/>
            <p:nvPr/>
          </p:nvSpPr>
          <p:spPr>
            <a:xfrm flipV="1">
              <a:off x="1273031" y="6515289"/>
              <a:ext cx="7879727" cy="351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Right Triangle 25"/>
            <p:cNvSpPr/>
            <p:nvPr/>
          </p:nvSpPr>
          <p:spPr>
            <a:xfrm flipH="1">
              <a:off x="611096" y="6515289"/>
              <a:ext cx="673047" cy="35147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V="1">
            <a:off x="776790" y="6595941"/>
            <a:ext cx="8375969" cy="270818"/>
            <a:chOff x="1195233" y="1"/>
            <a:chExt cx="7948768" cy="270818"/>
          </a:xfrm>
          <a:solidFill>
            <a:schemeClr val="tx2"/>
          </a:solidFill>
        </p:grpSpPr>
        <p:sp>
          <p:nvSpPr>
            <p:cNvPr id="28" name="Rectangle 27"/>
            <p:cNvSpPr/>
            <p:nvPr/>
          </p:nvSpPr>
          <p:spPr>
            <a:xfrm>
              <a:off x="1666715" y="1"/>
              <a:ext cx="7477286" cy="27039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" name="Right Triangle 28"/>
            <p:cNvSpPr/>
            <p:nvPr/>
          </p:nvSpPr>
          <p:spPr>
            <a:xfrm flipH="1" flipV="1">
              <a:off x="1195233" y="1"/>
              <a:ext cx="480819" cy="270818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flipH="1">
            <a:off x="-3749" y="1"/>
            <a:ext cx="8375969" cy="270818"/>
            <a:chOff x="1195233" y="1"/>
            <a:chExt cx="7948768" cy="270818"/>
          </a:xfrm>
          <a:solidFill>
            <a:schemeClr val="tx2"/>
          </a:solidFill>
        </p:grpSpPr>
        <p:sp>
          <p:nvSpPr>
            <p:cNvPr id="31" name="Rectangle 30"/>
            <p:cNvSpPr/>
            <p:nvPr/>
          </p:nvSpPr>
          <p:spPr>
            <a:xfrm>
              <a:off x="1666715" y="1"/>
              <a:ext cx="7477286" cy="27039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2" name="Right Triangle 31"/>
            <p:cNvSpPr/>
            <p:nvPr/>
          </p:nvSpPr>
          <p:spPr>
            <a:xfrm flipH="1" flipV="1">
              <a:off x="1195233" y="1"/>
              <a:ext cx="480819" cy="270818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2"/>
                </a:solidFill>
              </a:endParaRPr>
            </a:p>
          </p:txBody>
        </p:sp>
      </p:grpSp>
      <p:pic>
        <p:nvPicPr>
          <p:cNvPr id="33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4267" y="6059964"/>
            <a:ext cx="1143000" cy="4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9" r:id="rId2"/>
    <p:sldLayoutId id="2147483751" r:id="rId3"/>
    <p:sldLayoutId id="2147483752" r:id="rId4"/>
    <p:sldLayoutId id="2147483753" r:id="rId5"/>
    <p:sldLayoutId id="2147483754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0" kern="1200">
          <a:solidFill>
            <a:schemeClr val="tx2"/>
          </a:solidFill>
          <a:latin typeface="Verdana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ts val="2000"/>
        </a:spcBef>
        <a:spcAft>
          <a:spcPct val="0"/>
        </a:spcAft>
        <a:buFontTx/>
        <a:buBlip>
          <a:blip r:embed="rId10"/>
        </a:buBlip>
        <a:defRPr sz="2200" kern="1200">
          <a:solidFill>
            <a:schemeClr val="bg2"/>
          </a:solidFill>
          <a:latin typeface="Verdana"/>
          <a:ea typeface="ＭＳ Ｐゴシック" charset="0"/>
          <a:cs typeface="ＭＳ Ｐゴシック" charset="0"/>
        </a:defRPr>
      </a:lvl1pPr>
      <a:lvl2pPr marL="625475" indent="-342900" algn="l" rtl="0" eaLnBrk="1" fontAlgn="base" hangingPunct="1">
        <a:spcBef>
          <a:spcPts val="600"/>
        </a:spcBef>
        <a:spcAft>
          <a:spcPct val="0"/>
        </a:spcAft>
        <a:buSzPct val="100000"/>
        <a:buFontTx/>
        <a:buBlip>
          <a:blip r:embed="rId11"/>
        </a:buBlip>
        <a:defRPr sz="2000" kern="1200">
          <a:solidFill>
            <a:schemeClr val="bg2"/>
          </a:solidFill>
          <a:latin typeface="Verdana"/>
          <a:ea typeface="ＭＳ Ｐゴシック" charset="0"/>
          <a:cs typeface="+mn-cs"/>
        </a:defRPr>
      </a:lvl2pPr>
      <a:lvl3pPr marL="863600" indent="-285750" algn="l" rtl="0" eaLnBrk="1" fontAlgn="base" hangingPunct="1">
        <a:spcBef>
          <a:spcPts val="600"/>
        </a:spcBef>
        <a:spcAft>
          <a:spcPct val="0"/>
        </a:spcAft>
        <a:buSzPct val="100000"/>
        <a:buFontTx/>
        <a:buBlip>
          <a:blip r:embed="rId11"/>
        </a:buBlip>
        <a:defRPr kern="1200">
          <a:solidFill>
            <a:schemeClr val="bg2"/>
          </a:solidFill>
          <a:latin typeface="Verdana"/>
          <a:ea typeface="ＭＳ Ｐゴシック" charset="0"/>
          <a:cs typeface="+mn-cs"/>
        </a:defRPr>
      </a:lvl3pPr>
      <a:lvl4pPr marL="1146175" indent="-285750" algn="l" rtl="0" eaLnBrk="1" fontAlgn="base" hangingPunct="1">
        <a:spcBef>
          <a:spcPts val="600"/>
        </a:spcBef>
        <a:spcAft>
          <a:spcPct val="0"/>
        </a:spcAft>
        <a:buSzPct val="100000"/>
        <a:buFontTx/>
        <a:buBlip>
          <a:blip r:embed="rId11"/>
        </a:buBlip>
        <a:defRPr kern="1200">
          <a:solidFill>
            <a:schemeClr val="bg2"/>
          </a:solidFill>
          <a:latin typeface="Verdana"/>
          <a:ea typeface="ＭＳ Ｐゴシック" charset="0"/>
          <a:cs typeface="+mn-cs"/>
        </a:defRPr>
      </a:lvl4pPr>
      <a:lvl5pPr marL="1428750" indent="-285750" algn="l" rtl="0" eaLnBrk="1" fontAlgn="base" hangingPunct="1">
        <a:spcBef>
          <a:spcPts val="600"/>
        </a:spcBef>
        <a:spcAft>
          <a:spcPct val="0"/>
        </a:spcAft>
        <a:buSzPct val="100000"/>
        <a:buFontTx/>
        <a:buBlip>
          <a:blip r:embed="rId11"/>
        </a:buBlip>
        <a:defRPr kern="1200">
          <a:solidFill>
            <a:schemeClr val="bg2"/>
          </a:solidFill>
          <a:latin typeface="Verdana"/>
          <a:ea typeface="ＭＳ Ｐゴシック" charset="0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ieeexplore.ieee.org/Xplorehelp/#/ieee-xplore-training/video-tutorials" TargetMode="External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rvice@hintoninfo.com" TargetMode="External"/><Relationship Id="rId5" Type="http://schemas.openxmlformats.org/officeDocument/2006/relationships/hyperlink" Target="http://www.ieee.org/ieeexplore" TargetMode="External"/><Relationship Id="rId4" Type="http://schemas.openxmlformats.org/officeDocument/2006/relationships/hyperlink" Target="http://www.ieee.org/go/trai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ieeexplo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414" y="1217654"/>
            <a:ext cx="8826260" cy="2358059"/>
          </a:xfrm>
          <a:effectLst/>
        </p:spPr>
        <p:txBody>
          <a:bodyPr/>
          <a:lstStyle/>
          <a:p>
            <a:r>
              <a:rPr lang="en-US" altLang="zh-TW" sz="3200" b="1" dirty="0" smtClean="0"/>
              <a:t>IEEE</a:t>
            </a:r>
            <a:r>
              <a:rPr lang="zh-TW" altLang="en-US" sz="3200" b="1" dirty="0" smtClean="0"/>
              <a:t> </a:t>
            </a:r>
            <a:r>
              <a:rPr lang="en-US" altLang="en-US" sz="3200" b="1" dirty="0" smtClean="0"/>
              <a:t>eBook</a:t>
            </a:r>
            <a:r>
              <a:rPr lang="zh-TW" altLang="en-US" sz="3200" b="1" dirty="0" smtClean="0"/>
              <a:t> 使用手冊</a:t>
            </a:r>
            <a:endParaRPr lang="en-US" altLang="en-US" sz="3200" b="1" dirty="0"/>
          </a:p>
        </p:txBody>
      </p:sp>
      <p:sp>
        <p:nvSpPr>
          <p:cNvPr id="2" name="矩形 1"/>
          <p:cNvSpPr/>
          <p:nvPr/>
        </p:nvSpPr>
        <p:spPr>
          <a:xfrm>
            <a:off x="724395" y="3884948"/>
            <a:ext cx="643642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TW" sz="2000" b="1" dirty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MIT Press eBooks </a:t>
            </a:r>
            <a:r>
              <a:rPr lang="en-US" altLang="zh-TW" sz="2000" b="1" dirty="0" smtClean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Library-</a:t>
            </a:r>
          </a:p>
          <a:p>
            <a:pPr eaLnBrk="1" hangingPunct="1">
              <a:spcBef>
                <a:spcPts val="1000"/>
              </a:spcBef>
            </a:pPr>
            <a:r>
              <a:rPr lang="zh-TW" altLang="en-US" sz="2000" b="1" dirty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 </a:t>
            </a:r>
            <a:r>
              <a:rPr lang="zh-TW" altLang="en-US" sz="2000" b="1" dirty="0" smtClean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   </a:t>
            </a:r>
            <a:r>
              <a:rPr lang="en-US" altLang="zh-TW" sz="2000" b="1" dirty="0" smtClean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Computing </a:t>
            </a:r>
            <a:r>
              <a:rPr lang="en-US" altLang="zh-TW" sz="2000" b="1" dirty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&amp; Engineering Collection</a:t>
            </a:r>
            <a:endParaRPr lang="en-US" altLang="zh-TW" sz="1800" b="1" baseline="-25000" dirty="0">
              <a:solidFill>
                <a:srgbClr val="737373"/>
              </a:solidFill>
              <a:latin typeface="Verdana" pitchFamily="34" charset="0"/>
              <a:ea typeface="ＭＳ Ｐゴシック" pitchFamily="-112" charset="-128"/>
            </a:endParaRPr>
          </a:p>
          <a:p>
            <a:pPr marL="342900" indent="-342900" eaLnBrk="1" hangingPunct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TW" sz="2000" b="1" dirty="0" smtClean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Morgan </a:t>
            </a:r>
            <a:r>
              <a:rPr lang="en-US" altLang="zh-TW" sz="2000" b="1" dirty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&amp; </a:t>
            </a:r>
            <a:r>
              <a:rPr lang="en-US" altLang="zh-TW" sz="2000" b="1" dirty="0" smtClean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Claypool – 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zh-TW" sz="2000" b="1" dirty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 </a:t>
            </a:r>
            <a:r>
              <a:rPr lang="en-US" altLang="zh-TW" sz="2000" b="1" dirty="0" smtClean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    Synthesis </a:t>
            </a:r>
            <a:r>
              <a:rPr lang="en-US" altLang="zh-TW" sz="2000" b="1" dirty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eBooks </a:t>
            </a:r>
            <a:r>
              <a:rPr lang="en-US" altLang="zh-TW" sz="2000" b="1" dirty="0" smtClean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Library</a:t>
            </a:r>
            <a:endParaRPr lang="en-US" altLang="zh-TW" sz="1800" b="1" dirty="0">
              <a:solidFill>
                <a:srgbClr val="737373"/>
              </a:solidFill>
              <a:latin typeface="Verdana" pitchFamily="34" charset="0"/>
              <a:ea typeface="ＭＳ Ｐゴシック" pitchFamily="-112" charset="-128"/>
            </a:endParaRPr>
          </a:p>
        </p:txBody>
      </p:sp>
      <p:pic>
        <p:nvPicPr>
          <p:cNvPr id="6" name="Picture 2" descr="Morgan &amp; Claypool Publisher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40"/>
          <a:stretch>
            <a:fillRect/>
          </a:stretch>
        </p:blipFill>
        <p:spPr bwMode="auto">
          <a:xfrm>
            <a:off x="7729475" y="4739028"/>
            <a:ext cx="100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98" y="3564282"/>
            <a:ext cx="104775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3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/>
              <a:t/>
            </a:r>
            <a:br>
              <a:rPr lang="en-US" cap="none" dirty="0"/>
            </a:br>
            <a:r>
              <a:rPr lang="zh-TW" altLang="en-US" b="1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lang="zh-TW" altLang="en-US" b="1" cap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r>
              <a:rPr lang="en-US" altLang="zh-TW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IEEE </a:t>
            </a:r>
            <a:r>
              <a:rPr lang="en-US" altLang="zh-TW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Xplore</a:t>
            </a:r>
            <a:r>
              <a:rPr lang="en-US" altLang="zh-TW" sz="3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5897" y="2064001"/>
            <a:ext cx="4722092" cy="2972270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觀看線上教學影片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http://ieeexplore.ieee.org/Xplorehelp/#/ieee-xplore-training/video-tutorials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線上申請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LIVE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www.ieee.org/go/training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體驗資料庫，請至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www.ieee.org/ieeexplore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97379" y="5261896"/>
            <a:ext cx="5187908" cy="787658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Contact us at 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service@hintoninfo.com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涵堂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資訊有限公司 學術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部門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68685" y="2898899"/>
            <a:ext cx="3679371" cy="2791296"/>
            <a:chOff x="6130343" y="2029054"/>
            <a:chExt cx="5310616" cy="39349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01" y="2029054"/>
              <a:ext cx="5284858" cy="350121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30343" y="5533132"/>
              <a:ext cx="52848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The Best Professional Development Activity Winner – - IEEE University of Southampton Student Branch (STB09551) ,UK&amp;RI Section</a:t>
              </a:r>
            </a:p>
          </p:txBody>
        </p:sp>
      </p:grpSp>
      <p:pic>
        <p:nvPicPr>
          <p:cNvPr id="11" name="Picture 1">
            <a:extLst>
              <a:ext uri="{FF2B5EF4-FFF2-40B4-BE49-F238E27FC236}">
                <a16:creationId xmlns:a16="http://schemas.microsoft.com/office/drawing/2014/main" xmlns="" id="{DAE69DBD-5717-401A-9A32-1D3B4655E7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64373"/>
            <a:ext cx="1616810" cy="4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15"/>
          <p:cNvSpPr txBox="1"/>
          <p:nvPr/>
        </p:nvSpPr>
        <p:spPr>
          <a:xfrm>
            <a:off x="4246563" y="1779588"/>
            <a:ext cx="490061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Computing and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Engineering</a:t>
            </a:r>
          </a:p>
        </p:txBody>
      </p:sp>
      <p:pic>
        <p:nvPicPr>
          <p:cNvPr id="3379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4397375"/>
            <a:ext cx="194151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1"/>
          <p:cNvSpPr txBox="1">
            <a:spLocks/>
          </p:cNvSpPr>
          <p:nvPr/>
        </p:nvSpPr>
        <p:spPr bwMode="auto">
          <a:xfrm>
            <a:off x="311150" y="541338"/>
            <a:ext cx="88328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IEEE 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合作</a:t>
            </a:r>
            <a:r>
              <a:rPr lang="zh-CN" altLang="en-US" sz="3600" b="1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夥伴</a:t>
            </a:r>
            <a:endParaRPr lang="en-US" altLang="zh-CN" sz="3600" b="1" dirty="0" smtClean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zh-TW" altLang="en-US" sz="35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收錄全球</a:t>
            </a:r>
            <a:r>
              <a:rPr lang="zh-TW" altLang="en-US" sz="35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科技領先出版社電子</a:t>
            </a:r>
            <a:r>
              <a:rPr lang="zh-TW" altLang="en-US" sz="35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書拓展視野</a:t>
            </a:r>
            <a:endParaRPr kumimoji="0" lang="en-US" altLang="zh-TW" sz="35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eaLnBrk="1" hangingPunct="1">
              <a:defRPr/>
            </a:pPr>
            <a:endParaRPr kumimoji="0" lang="en-US" altLang="zh-CN" sz="3200" b="1" dirty="0">
              <a:solidFill>
                <a:schemeClr val="tx2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3379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97125"/>
            <a:ext cx="311943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2276475"/>
            <a:ext cx="12255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4398963"/>
            <a:ext cx="315753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4371975" y="3773488"/>
            <a:ext cx="5726113" cy="1033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Foundations and Trends Series</a:t>
            </a:r>
          </a:p>
          <a:p>
            <a:pPr>
              <a:lnSpc>
                <a:spcPct val="150000"/>
              </a:lnSpc>
              <a:defRPr/>
            </a:pPr>
            <a:endParaRPr lang="zh-TW" altLang="en-US" dirty="0">
              <a:latin typeface="Verdana" panose="020B0604030504040204" pitchFamily="34" charset="0"/>
              <a:ea typeface="ＭＳ Ｐゴシック" pitchFamily="34" charset="-128"/>
              <a:cs typeface="Verdana" panose="020B0604030504040204" pitchFamily="34" charset="0"/>
            </a:endParaRPr>
          </a:p>
        </p:txBody>
      </p:sp>
      <p:cxnSp>
        <p:nvCxnSpPr>
          <p:cNvPr id="3" name="直線接點 2"/>
          <p:cNvCxnSpPr/>
          <p:nvPr/>
        </p:nvCxnSpPr>
        <p:spPr>
          <a:xfrm>
            <a:off x="311150" y="3694113"/>
            <a:ext cx="861060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4371975" y="2316163"/>
            <a:ext cx="46038" cy="336073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77838" y="1785938"/>
            <a:ext cx="3948112" cy="49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Telecommunications</a:t>
            </a:r>
          </a:p>
        </p:txBody>
      </p:sp>
      <p:sp>
        <p:nvSpPr>
          <p:cNvPr id="7" name="矩形 6"/>
          <p:cNvSpPr/>
          <p:nvPr/>
        </p:nvSpPr>
        <p:spPr>
          <a:xfrm>
            <a:off x="207963" y="3751263"/>
            <a:ext cx="4408487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Synthesis Series</a:t>
            </a:r>
          </a:p>
        </p:txBody>
      </p:sp>
      <p:pic>
        <p:nvPicPr>
          <p:cNvPr id="3380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4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itle 1"/>
          <p:cNvSpPr txBox="1">
            <a:spLocks/>
          </p:cNvSpPr>
          <p:nvPr/>
        </p:nvSpPr>
        <p:spPr bwMode="auto">
          <a:xfrm>
            <a:off x="457200" y="520976"/>
            <a:ext cx="8686800" cy="61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9pPr>
          </a:lstStyle>
          <a:p>
            <a:pPr eaLnBrk="1" hangingPunct="1">
              <a:buClr>
                <a:srgbClr val="003399"/>
              </a:buClr>
              <a:buSzPct val="60000"/>
            </a:pPr>
            <a:endParaRPr lang="en-US" sz="32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58140" y="1134441"/>
            <a:ext cx="7766463" cy="2375065"/>
          </a:xfrm>
        </p:spPr>
        <p:txBody>
          <a:bodyPr>
            <a:normAutofit/>
          </a:bodyPr>
          <a:lstStyle/>
          <a:p>
            <a:r>
              <a:rPr lang="zh-TW" altLang="en-US" dirty="0"/>
              <a:t>請先進入</a:t>
            </a:r>
            <a:r>
              <a:rPr lang="en-US" altLang="zh-TW" dirty="0"/>
              <a:t>IEEE </a:t>
            </a:r>
            <a:r>
              <a:rPr lang="en-US" altLang="zh-TW" dirty="0" err="1"/>
              <a:t>Xplore</a:t>
            </a:r>
            <a:r>
              <a:rPr lang="zh-TW" altLang="en-US" dirty="0"/>
              <a:t>連結網址</a:t>
            </a:r>
            <a:r>
              <a:rPr lang="en-US" altLang="zh-TW" dirty="0" smtClean="0"/>
              <a:t> </a:t>
            </a:r>
            <a:r>
              <a:rPr lang="en-US" altLang="zh-TW" dirty="0" smtClean="0">
                <a:hlinkClick r:id="rId3"/>
              </a:rPr>
              <a:t>www.ieee.org/ieeexplore</a:t>
            </a:r>
            <a:endParaRPr lang="zh-TW" altLang="en-US" dirty="0"/>
          </a:p>
          <a:p>
            <a:r>
              <a:rPr lang="zh-TW" altLang="en-US" dirty="0"/>
              <a:t> </a:t>
            </a:r>
            <a:r>
              <a:rPr lang="en-US" altLang="zh-TW" dirty="0"/>
              <a:t>IEEE </a:t>
            </a:r>
            <a:r>
              <a:rPr lang="en-US" altLang="zh-TW" dirty="0" err="1" smtClean="0"/>
              <a:t>Xplore</a:t>
            </a:r>
            <a:r>
              <a:rPr lang="zh-TW" altLang="en-US" dirty="0" smtClean="0"/>
              <a:t> 首頁左上方點選</a:t>
            </a:r>
            <a:r>
              <a:rPr lang="en-US" altLang="zh-TW" dirty="0" smtClean="0"/>
              <a:t>Browse</a:t>
            </a:r>
            <a:r>
              <a:rPr lang="zh-TW" altLang="en-US" dirty="0" smtClean="0"/>
              <a:t>瀏覽並</a:t>
            </a:r>
            <a:r>
              <a:rPr lang="zh-TW" altLang="en-US" dirty="0" smtClean="0"/>
              <a:t>選擇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zh-TW" altLang="en-US" dirty="0" smtClean="0"/>
              <a:t>文獻</a:t>
            </a:r>
            <a:r>
              <a:rPr lang="zh-TW" altLang="en-US" dirty="0" smtClean="0"/>
              <a:t>類型</a:t>
            </a:r>
            <a:r>
              <a:rPr lang="en-US" altLang="zh-TW" dirty="0" smtClean="0"/>
              <a:t>“Books”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"/>
          <a:stretch/>
        </p:blipFill>
        <p:spPr bwMode="auto">
          <a:xfrm>
            <a:off x="1306286" y="3267786"/>
            <a:ext cx="5652654" cy="260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303813" y="4037610"/>
            <a:ext cx="2410691" cy="296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95003" y="337964"/>
            <a:ext cx="8229600" cy="979488"/>
          </a:xfrm>
        </p:spPr>
        <p:txBody>
          <a:bodyPr/>
          <a:lstStyle/>
          <a:p>
            <a:r>
              <a:rPr lang="zh-TW" altLang="en-US" dirty="0" smtClean="0"/>
              <a:t>瀏覽</a:t>
            </a:r>
            <a:r>
              <a:rPr lang="en-US" altLang="zh-TW" dirty="0" smtClean="0"/>
              <a:t> eBooks</a:t>
            </a:r>
            <a:endParaRPr lang="zh-TW" alt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148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瀏覽</a:t>
            </a:r>
            <a:r>
              <a:rPr lang="en-US" altLang="zh-TW" dirty="0"/>
              <a:t> eBooks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3556"/>
            <a:ext cx="8229600" cy="252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>
            <a:spLocks noChangeArrowheads="1"/>
          </p:cNvSpPr>
          <p:nvPr/>
        </p:nvSpPr>
        <p:spPr bwMode="auto">
          <a:xfrm>
            <a:off x="4078217" y="2462180"/>
            <a:ext cx="3343861" cy="369332"/>
          </a:xfrm>
          <a:prstGeom prst="wedgeRectCallout">
            <a:avLst>
              <a:gd name="adj1" fmla="val -30215"/>
              <a:gd name="adj2" fmla="val 4845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依照刊物標題輸入關鍵字</a:t>
            </a:r>
            <a:endParaRPr lang="zh-TW" altLang="en-US" sz="1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Straight Connector 29" descr="&#10;">
            <a:extLst>
              <a:ext uri="{FF2B5EF4-FFF2-40B4-BE49-F238E27FC236}">
                <a16:creationId xmlns:a16="http://schemas.microsoft.com/office/drawing/2014/main" xmlns="" id="{3DEF5A8D-FE32-4FAE-A358-9E0A0F586D3C}"/>
              </a:ext>
            </a:extLst>
          </p:cNvPr>
          <p:cNvCxnSpPr>
            <a:cxnSpLocks/>
          </p:cNvCxnSpPr>
          <p:nvPr/>
        </p:nvCxnSpPr>
        <p:spPr>
          <a:xfrm flipV="1">
            <a:off x="2624439" y="2830472"/>
            <a:ext cx="1453778" cy="544147"/>
          </a:xfrm>
          <a:prstGeom prst="line">
            <a:avLst/>
          </a:prstGeom>
          <a:ln cap="rnd" cmpd="sng">
            <a:solidFill>
              <a:srgbClr val="FF0000"/>
            </a:solidFill>
            <a:prstDash val="sysDot"/>
            <a:headEnd type="oval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9" descr="&#10;">
            <a:extLst>
              <a:ext uri="{FF2B5EF4-FFF2-40B4-BE49-F238E27FC236}">
                <a16:creationId xmlns:a16="http://schemas.microsoft.com/office/drawing/2014/main" xmlns="" id="{3DEF5A8D-FE32-4FAE-A358-9E0A0F586D3C}"/>
              </a:ext>
            </a:extLst>
          </p:cNvPr>
          <p:cNvCxnSpPr>
            <a:cxnSpLocks/>
          </p:cNvCxnSpPr>
          <p:nvPr/>
        </p:nvCxnSpPr>
        <p:spPr>
          <a:xfrm flipV="1">
            <a:off x="2193975" y="2298311"/>
            <a:ext cx="1453778" cy="697070"/>
          </a:xfrm>
          <a:prstGeom prst="line">
            <a:avLst/>
          </a:prstGeom>
          <a:ln cap="rnd" cmpd="sng">
            <a:solidFill>
              <a:srgbClr val="FF0000"/>
            </a:solidFill>
            <a:prstDash val="sysDot"/>
            <a:headEnd type="oval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字方塊 4"/>
          <p:cNvSpPr>
            <a:spLocks noChangeArrowheads="1"/>
          </p:cNvSpPr>
          <p:nvPr/>
        </p:nvSpPr>
        <p:spPr bwMode="auto">
          <a:xfrm>
            <a:off x="3945608" y="1866803"/>
            <a:ext cx="2738219" cy="369332"/>
          </a:xfrm>
          <a:prstGeom prst="wedgeRectCallout">
            <a:avLst>
              <a:gd name="adj1" fmla="val -30215"/>
              <a:gd name="adj2" fmla="val 4845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依照不同的領域瀏覽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98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0"/>
          <a:stretch/>
        </p:blipFill>
        <p:spPr bwMode="auto">
          <a:xfrm>
            <a:off x="457200" y="2030680"/>
            <a:ext cx="7808026" cy="394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749382"/>
          </a:xfrm>
        </p:spPr>
        <p:txBody>
          <a:bodyPr/>
          <a:lstStyle/>
          <a:p>
            <a:r>
              <a:rPr lang="zh-TW" altLang="en-US" dirty="0"/>
              <a:t>瀏覽</a:t>
            </a:r>
            <a:r>
              <a:rPr lang="en-US" altLang="zh-TW" dirty="0"/>
              <a:t> eBooks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12519" y="1127642"/>
            <a:ext cx="7647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0"/>
              </a:spcBef>
              <a:buBlip>
                <a:blip r:embed="rId3"/>
              </a:buBlip>
            </a:pPr>
            <a:r>
              <a:rPr lang="zh-TW" altLang="en-US" sz="2200" dirty="0" smtClean="0">
                <a:solidFill>
                  <a:schemeClr val="bg2"/>
                </a:solidFill>
                <a:latin typeface="Verdana"/>
              </a:rPr>
              <a:t>左側可以依照出版單位勾選</a:t>
            </a:r>
            <a:r>
              <a:rPr lang="en-US" altLang="zh-TW" sz="2200" dirty="0">
                <a:solidFill>
                  <a:schemeClr val="bg2"/>
                </a:solidFill>
                <a:latin typeface="Verdana"/>
              </a:rPr>
              <a:t>Morgan &amp; Claypool and </a:t>
            </a:r>
            <a:r>
              <a:rPr lang="en-US" altLang="zh-TW" sz="2200" dirty="0" smtClean="0">
                <a:solidFill>
                  <a:schemeClr val="bg2"/>
                </a:solidFill>
                <a:latin typeface="Verdana"/>
              </a:rPr>
              <a:t>MITP</a:t>
            </a:r>
            <a:r>
              <a:rPr lang="zh-TW" altLang="en-US" sz="2200" dirty="0" smtClean="0">
                <a:solidFill>
                  <a:schemeClr val="bg2"/>
                </a:solidFill>
                <a:latin typeface="Verdana"/>
              </a:rPr>
              <a:t> ，並點選 </a:t>
            </a:r>
            <a:r>
              <a:rPr lang="en-US" altLang="zh-TW" sz="2200" dirty="0">
                <a:solidFill>
                  <a:schemeClr val="bg2"/>
                </a:solidFill>
                <a:latin typeface="Verdana"/>
              </a:rPr>
              <a:t>Apply Refinements </a:t>
            </a:r>
            <a:endParaRPr lang="zh-TW" altLang="en-US" sz="2200" dirty="0">
              <a:solidFill>
                <a:schemeClr val="bg2"/>
              </a:solidFill>
              <a:latin typeface="Verdan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0655" y="4417621"/>
            <a:ext cx="1710046" cy="4512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233055" y="5389417"/>
            <a:ext cx="1557646" cy="2256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5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9" y="1580817"/>
            <a:ext cx="8387551" cy="419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12518" y="1127642"/>
            <a:ext cx="7647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0"/>
              </a:spcBef>
              <a:buBlip>
                <a:blip r:embed="rId3"/>
              </a:buBlip>
            </a:pPr>
            <a:r>
              <a:rPr lang="zh-TW" altLang="en-US" sz="22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點選您想查找的刊物名稱</a:t>
            </a:r>
            <a:endParaRPr lang="zh-TW" altLang="en-US" sz="2200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94463" y="3145498"/>
            <a:ext cx="2256311" cy="2256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570015" y="378260"/>
            <a:ext cx="8229600" cy="74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="0" kern="1200">
                <a:solidFill>
                  <a:schemeClr val="tx2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zh-TW" altLang="en-US" dirty="0" smtClean="0"/>
              <a:t>瀏覽</a:t>
            </a:r>
            <a:r>
              <a:rPr lang="en-US" altLang="zh-TW" dirty="0" smtClean="0"/>
              <a:t> eBooks</a:t>
            </a:r>
            <a:endParaRPr lang="zh-TW" alt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4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71" y="1558529"/>
            <a:ext cx="6989804" cy="481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1127641"/>
            <a:ext cx="7647709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2000"/>
              </a:spcBef>
              <a:buBlip>
                <a:blip r:embed="rId3"/>
              </a:buBlip>
            </a:pPr>
            <a:r>
              <a:rPr lang="en-US" altLang="zh-TW" sz="2200" dirty="0" smtClean="0">
                <a:solidFill>
                  <a:schemeClr val="bg2"/>
                </a:solidFill>
                <a:latin typeface="Verdana"/>
              </a:rPr>
              <a:t>MITP –</a:t>
            </a:r>
            <a:r>
              <a:rPr lang="zh-TW" altLang="en-US" sz="2200" dirty="0" smtClean="0">
                <a:solidFill>
                  <a:schemeClr val="bg2"/>
                </a:solidFill>
                <a:latin typeface="Verdana"/>
              </a:rPr>
              <a:t> </a:t>
            </a:r>
            <a:r>
              <a:rPr lang="zh-TW" altLang="en-US" sz="2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依照</a:t>
            </a:r>
            <a:r>
              <a:rPr lang="zh-TW" altLang="zh-TW" sz="2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章節可供</a:t>
            </a:r>
            <a:r>
              <a:rPr lang="zh-TW" altLang="zh-TW" sz="22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</a:t>
            </a:r>
            <a:r>
              <a:rPr lang="zh-TW" altLang="en-US" sz="22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摘要</a:t>
            </a:r>
            <a:r>
              <a:rPr lang="zh-TW" altLang="zh-TW" sz="22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及下載</a:t>
            </a:r>
            <a:r>
              <a:rPr lang="en-US" altLang="zh-TW" sz="22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endParaRPr lang="zh-TW" altLang="zh-TW" sz="2200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2000"/>
              </a:spcBef>
              <a:buBlip>
                <a:blip r:embed="rId3"/>
              </a:buBlip>
            </a:pPr>
            <a:endParaRPr lang="zh-TW" altLang="en-US" sz="2200" dirty="0">
              <a:solidFill>
                <a:schemeClr val="bg2"/>
              </a:solidFill>
              <a:latin typeface="Verdan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4799" y="6167770"/>
            <a:ext cx="421574" cy="208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457200" y="401496"/>
            <a:ext cx="8229600" cy="74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="0" kern="1200">
                <a:solidFill>
                  <a:schemeClr val="tx2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zh-TW" altLang="en-US" dirty="0" smtClean="0"/>
              <a:t>瀏覽</a:t>
            </a:r>
            <a:r>
              <a:rPr lang="en-US" altLang="zh-TW" dirty="0" smtClean="0"/>
              <a:t> eBooks</a:t>
            </a:r>
            <a:endParaRPr lang="zh-TW" alt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6" b="2106"/>
          <a:stretch/>
        </p:blipFill>
        <p:spPr bwMode="auto">
          <a:xfrm>
            <a:off x="457200" y="1897082"/>
            <a:ext cx="7815974" cy="39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1127641"/>
            <a:ext cx="7647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200" dirty="0">
                <a:solidFill>
                  <a:schemeClr val="bg2"/>
                </a:solidFill>
                <a:latin typeface="Verdana"/>
              </a:rPr>
              <a:t>Morgan &amp; Claypool</a:t>
            </a:r>
            <a:r>
              <a:rPr lang="en-US" altLang="zh-TW" sz="2200" dirty="0" smtClean="0">
                <a:solidFill>
                  <a:schemeClr val="bg2"/>
                </a:solidFill>
                <a:latin typeface="Verdana"/>
              </a:rPr>
              <a:t> –</a:t>
            </a:r>
            <a:r>
              <a:rPr lang="zh-TW" altLang="zh-TW" sz="2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提供整本電子書</a:t>
            </a:r>
            <a:r>
              <a:rPr lang="en-US" altLang="zh-TW" sz="2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PDF </a:t>
            </a:r>
            <a:r>
              <a:rPr lang="zh-TW" altLang="zh-TW" sz="2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  <a:r>
              <a:rPr lang="zh-TW" altLang="zh-TW" sz="22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zh-TW" altLang="en-US" sz="22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及摘要瀏覽</a:t>
            </a:r>
            <a:endParaRPr lang="zh-TW" altLang="zh-TW" sz="2200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06390" y="2087133"/>
            <a:ext cx="1080654" cy="2924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457200" y="435554"/>
            <a:ext cx="8229600" cy="74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="0" kern="1200">
                <a:solidFill>
                  <a:schemeClr val="tx2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zh-TW" altLang="en-US" dirty="0" smtClean="0"/>
              <a:t>瀏覽</a:t>
            </a:r>
            <a:r>
              <a:rPr lang="en-US" altLang="zh-TW" dirty="0" smtClean="0"/>
              <a:t> eBooks</a:t>
            </a:r>
            <a:endParaRPr lang="zh-TW" alt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5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21" y="1626167"/>
            <a:ext cx="8113306" cy="382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749382"/>
          </a:xfrm>
        </p:spPr>
        <p:txBody>
          <a:bodyPr/>
          <a:lstStyle/>
          <a:p>
            <a:r>
              <a:rPr lang="zh-TW" altLang="en-US" dirty="0" smtClean="0"/>
              <a:t>檢索</a:t>
            </a:r>
            <a:r>
              <a:rPr lang="en-US" altLang="zh-TW" dirty="0" smtClean="0"/>
              <a:t> eBooks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787235" y="2738315"/>
            <a:ext cx="944089" cy="208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4F5E6509-5892-4092-8891-A35C1F09E7CA}"/>
              </a:ext>
            </a:extLst>
          </p:cNvPr>
          <p:cNvSpPr/>
          <p:nvPr/>
        </p:nvSpPr>
        <p:spPr>
          <a:xfrm>
            <a:off x="2885703" y="1849582"/>
            <a:ext cx="3478752" cy="4571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關鍵字查詢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F5E6509-5892-4092-8891-A35C1F09E7CA}"/>
              </a:ext>
            </a:extLst>
          </p:cNvPr>
          <p:cNvSpPr/>
          <p:nvPr/>
        </p:nvSpPr>
        <p:spPr>
          <a:xfrm>
            <a:off x="0" y="2972123"/>
            <a:ext cx="1597231" cy="8297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文獻類型點選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Books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31324" y="2529765"/>
            <a:ext cx="4690754" cy="208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ingle_Customized_Image_Template_2011">
  <a:themeElements>
    <a:clrScheme name="IEEE Theme Colors">
      <a:dk1>
        <a:srgbClr val="404040"/>
      </a:dk1>
      <a:lt1>
        <a:srgbClr val="FFFFFF"/>
      </a:lt1>
      <a:dk2>
        <a:srgbClr val="0066A1"/>
      </a:dk2>
      <a:lt2>
        <a:srgbClr val="808080"/>
      </a:lt2>
      <a:accent1>
        <a:srgbClr val="69BE28"/>
      </a:accent1>
      <a:accent2>
        <a:srgbClr val="E37222"/>
      </a:accent2>
      <a:accent3>
        <a:srgbClr val="009FDA"/>
      </a:accent3>
      <a:accent4>
        <a:srgbClr val="6B1F7C"/>
      </a:accent4>
      <a:accent5>
        <a:srgbClr val="810031"/>
      </a:accent5>
      <a:accent6>
        <a:srgbClr val="CC7E2B"/>
      </a:accent6>
      <a:hlink>
        <a:srgbClr val="009FDA"/>
      </a:hlink>
      <a:folHlink>
        <a:srgbClr val="00678F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Single_Customized_Image_Template_2011.thmx</Template>
  <TotalTime>5227</TotalTime>
  <Words>216</Words>
  <Application>Microsoft Office PowerPoint</Application>
  <PresentationFormat>如螢幕大小 (4:3)</PresentationFormat>
  <Paragraphs>41</Paragraphs>
  <Slides>10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Single_Customized_Image_Template_2011</vt:lpstr>
      <vt:lpstr>IEEE eBook 使用手冊</vt:lpstr>
      <vt:lpstr>PowerPoint 簡報</vt:lpstr>
      <vt:lpstr>瀏覽 eBooks</vt:lpstr>
      <vt:lpstr>瀏覽 eBooks</vt:lpstr>
      <vt:lpstr>瀏覽 eBooks</vt:lpstr>
      <vt:lpstr>PowerPoint 簡報</vt:lpstr>
      <vt:lpstr>PowerPoint 簡報</vt:lpstr>
      <vt:lpstr>PowerPoint 簡報</vt:lpstr>
      <vt:lpstr>檢索 eBooks</vt:lpstr>
      <vt:lpstr> 了解更多IEEE Xplore®運用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Veloso</dc:creator>
  <cp:lastModifiedBy>Virginia.Chen</cp:lastModifiedBy>
  <cp:revision>630</cp:revision>
  <cp:lastPrinted>2011-05-20T21:07:31Z</cp:lastPrinted>
  <dcterms:created xsi:type="dcterms:W3CDTF">2011-05-20T13:55:30Z</dcterms:created>
  <dcterms:modified xsi:type="dcterms:W3CDTF">2018-10-04T08:06:13Z</dcterms:modified>
</cp:coreProperties>
</file>